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59" r:id="rId6"/>
    <p:sldId id="261" r:id="rId7"/>
    <p:sldId id="260" r:id="rId8"/>
    <p:sldId id="263" r:id="rId9"/>
  </p:sldIdLst>
  <p:sldSz cx="12192000" cy="6858000"/>
  <p:notesSz cx="6858000" cy="9144000"/>
  <p:embeddedFontLst>
    <p:embeddedFont>
      <p:font typeface="Malgun Gothic" panose="020B0503020000020004" pitchFamily="50" charset="-127"/>
      <p:regular r:id="rId11"/>
      <p:bold r:id="rId12"/>
    </p:embeddedFont>
    <p:embeddedFont>
      <p:font typeface="Ultra" panose="020B0600000101010101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12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13D36332-E01D-509A-5304-09EFC9026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42e169e41_0_9:notes">
            <a:extLst>
              <a:ext uri="{FF2B5EF4-FFF2-40B4-BE49-F238E27FC236}">
                <a16:creationId xmlns:a16="http://schemas.microsoft.com/office/drawing/2014/main" id="{AB28F534-42A8-07D5-A1B5-067FD3E798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2642e169e41_0_9:notes">
            <a:extLst>
              <a:ext uri="{FF2B5EF4-FFF2-40B4-BE49-F238E27FC236}">
                <a16:creationId xmlns:a16="http://schemas.microsoft.com/office/drawing/2014/main" id="{061F4BD3-5A2A-25D4-D7E6-0DCD4B167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914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42e169e4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2642e169e4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617" y="532037"/>
            <a:ext cx="755722" cy="75572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Google Shape;19;p3"/>
          <p:cNvSpPr/>
          <p:nvPr/>
        </p:nvSpPr>
        <p:spPr>
          <a:xfrm>
            <a:off x="597297" y="1556554"/>
            <a:ext cx="24955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2018 기획공방 하반기 공채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F3F3F"/>
                </a:solidFill>
                <a:latin typeface="Ultra"/>
                <a:ea typeface="Ultra"/>
                <a:cs typeface="Ultra"/>
                <a:sym typeface="Ultra"/>
              </a:rPr>
              <a:t>김공방 포트폴리오</a:t>
            </a:r>
            <a:endParaRPr sz="1200" b="0" i="0" u="none" strike="noStrike" cap="none">
              <a:solidFill>
                <a:srgbClr val="3F3F3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cxnSp>
        <p:nvCxnSpPr>
          <p:cNvPr id="20" name="Google Shape;20;p3"/>
          <p:cNvCxnSpPr/>
          <p:nvPr/>
        </p:nvCxnSpPr>
        <p:spPr>
          <a:xfrm>
            <a:off x="617617" y="1441329"/>
            <a:ext cx="203247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3"/>
          <p:cNvSpPr/>
          <p:nvPr/>
        </p:nvSpPr>
        <p:spPr>
          <a:xfrm>
            <a:off x="3361765" y="793078"/>
            <a:ext cx="8463280" cy="573980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15900" dir="2700000" algn="tl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Google Shape;22;p3"/>
          <p:cNvGrpSpPr/>
          <p:nvPr/>
        </p:nvGrpSpPr>
        <p:grpSpPr>
          <a:xfrm>
            <a:off x="5294317" y="0"/>
            <a:ext cx="4598177" cy="882750"/>
            <a:chOff x="5958002" y="558800"/>
            <a:chExt cx="4598177" cy="882750"/>
          </a:xfrm>
        </p:grpSpPr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" name="Google Shape;24;p3"/>
            <p:cNvCxnSpPr/>
            <p:nvPr/>
          </p:nvCxnSpPr>
          <p:spPr>
            <a:xfrm>
              <a:off x="6063726" y="558800"/>
              <a:ext cx="0" cy="7321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0432526" y="558800"/>
              <a:ext cx="0" cy="7321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8380" y="965164"/>
            <a:ext cx="1106995" cy="331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wocjf0513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github.com/wocjf051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naver.com/wocjf0513" TargetMode="External"/><Relationship Id="rId5" Type="http://schemas.openxmlformats.org/officeDocument/2006/relationships/hyperlink" Target="https://github.com/wocjf0513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cjf05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hyperlink" Target="https://github.com/wocjf0513/scbj-accommodation-transfer-web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cjf0513/shimpyo-accommodation-reservation-web" TargetMode="External"/><Relationship Id="rId5" Type="http://schemas.openxmlformats.org/officeDocument/2006/relationships/hyperlink" Target="https://github.com/wocjf0513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github.com/wocjf0513/pickmen-metoring-matching-we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cjf0513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wocjf0513/springboot-web-for-resell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cjf051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2429435" y="1364405"/>
            <a:ext cx="7333130" cy="39803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15900" dir="2700000" algn="tl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40" name="Google Shape;40;p5"/>
          <p:cNvCxnSpPr>
            <a:cxnSpLocks/>
          </p:cNvCxnSpPr>
          <p:nvPr/>
        </p:nvCxnSpPr>
        <p:spPr>
          <a:xfrm>
            <a:off x="4845447" y="3512031"/>
            <a:ext cx="253071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41;p5"/>
          <p:cNvSpPr/>
          <p:nvPr/>
        </p:nvSpPr>
        <p:spPr>
          <a:xfrm>
            <a:off x="4679713" y="3603511"/>
            <a:ext cx="41321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개발자 </a:t>
            </a:r>
            <a:r>
              <a:rPr lang="ko-KR" sz="160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심재철</a:t>
            </a:r>
            <a:endParaRPr sz="1600" i="0" u="none" strike="noStrike" cap="none" dirty="0">
              <a:solidFill>
                <a:srgbClr val="3F3F3F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45" name="Google Shape;45;p5"/>
          <p:cNvCxnSpPr/>
          <p:nvPr/>
        </p:nvCxnSpPr>
        <p:spPr>
          <a:xfrm flipH="1">
            <a:off x="2563905" y="1513266"/>
            <a:ext cx="879586" cy="879586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" name="Google Shape;46;p5"/>
          <p:cNvCxnSpPr/>
          <p:nvPr/>
        </p:nvCxnSpPr>
        <p:spPr>
          <a:xfrm flipH="1">
            <a:off x="8748509" y="4357530"/>
            <a:ext cx="879586" cy="879586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7" name="Google Shape;47;p5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3899646" y="0"/>
              <a:ext cx="0" cy="12909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9" name="Google Shape;49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" name="Google Shape;50;p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51" name="Google Shape;51;p5"/>
            <p:cNvCxnSpPr/>
            <p:nvPr/>
          </p:nvCxnSpPr>
          <p:spPr>
            <a:xfrm>
              <a:off x="3899646" y="0"/>
              <a:ext cx="0" cy="12909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2" name="Google Shape;5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54" name="Google Shape;54;p5"/>
          <p:cNvSpPr txBox="1"/>
          <p:nvPr/>
        </p:nvSpPr>
        <p:spPr>
          <a:xfrm>
            <a:off x="4030596" y="2787345"/>
            <a:ext cx="41321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개발 역량 </a:t>
            </a:r>
            <a:r>
              <a:rPr lang="en-US" altLang="ko-KR" sz="3600" dirty="0">
                <a:solidFill>
                  <a:schemeClr val="dk1"/>
                </a:solidFill>
                <a:latin typeface="+mj-ea"/>
                <a:ea typeface="+mj-ea"/>
              </a:rPr>
              <a:t>PT</a:t>
            </a:r>
            <a:endParaRPr sz="36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6"/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" name="Google Shape;60;p6"/>
          <p:cNvCxnSpPr>
            <a:cxnSpLocks/>
          </p:cNvCxnSpPr>
          <p:nvPr/>
        </p:nvCxnSpPr>
        <p:spPr>
          <a:xfrm>
            <a:off x="3717042" y="2998491"/>
            <a:ext cx="75939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6"/>
          <p:cNvSpPr/>
          <p:nvPr/>
        </p:nvSpPr>
        <p:spPr>
          <a:xfrm>
            <a:off x="3762591" y="2192979"/>
            <a:ext cx="152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algun Gothic"/>
                <a:sym typeface="Malgun Gothic"/>
              </a:rPr>
              <a:t>경험</a:t>
            </a:r>
            <a:endParaRPr sz="1200" b="0" i="0" u="none" strike="noStrike" cap="none" dirty="0">
              <a:solidFill>
                <a:srgbClr val="3F3F3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3762591" y="3858844"/>
            <a:ext cx="1047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>
                <a:solidFill>
                  <a:srgbClr val="3F3F3F"/>
                </a:solidFill>
                <a:latin typeface="+mj-ea"/>
                <a:ea typeface="+mj-ea"/>
              </a:rPr>
              <a:t>프로젝트</a:t>
            </a:r>
            <a:endParaRPr sz="1200" b="0" i="0" u="none" strike="noStrike" cap="none" dirty="0">
              <a:solidFill>
                <a:srgbClr val="3F3F3F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1461247" y="907249"/>
            <a:ext cx="1192306" cy="437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493059" y="1570353"/>
            <a:ext cx="2318303" cy="6675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3595119" y="953575"/>
            <a:ext cx="17780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프로필</a:t>
            </a:r>
            <a:endParaRPr sz="3600" b="0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68" name="Google Shape;68;p6"/>
          <p:cNvCxnSpPr>
            <a:cxnSpLocks/>
          </p:cNvCxnSpPr>
          <p:nvPr/>
        </p:nvCxnSpPr>
        <p:spPr>
          <a:xfrm>
            <a:off x="3717042" y="4882983"/>
            <a:ext cx="75939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6"/>
          <p:cNvSpPr/>
          <p:nvPr/>
        </p:nvSpPr>
        <p:spPr>
          <a:xfrm>
            <a:off x="3762591" y="5335847"/>
            <a:ext cx="8079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>
                <a:solidFill>
                  <a:srgbClr val="3F3F3F"/>
                </a:solidFill>
                <a:latin typeface="+mj-ea"/>
                <a:ea typeface="+mj-ea"/>
              </a:rPr>
              <a:t>스킬</a:t>
            </a:r>
            <a:endParaRPr sz="1200" b="0" i="0" u="none" strike="noStrike" cap="none" dirty="0">
              <a:solidFill>
                <a:srgbClr val="3F3F3F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570228" y="6048640"/>
            <a:ext cx="241150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오늘을 잡자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! </a:t>
            </a:r>
            <a:r>
              <a:rPr lang="en-US" altLang="ko-KR" sz="1100" b="1" dirty="0">
                <a:solidFill>
                  <a:srgbClr val="3F3F3F"/>
                </a:solidFill>
                <a:latin typeface="+mj-ea"/>
                <a:ea typeface="+mj-ea"/>
              </a:rPr>
              <a:t>- </a:t>
            </a:r>
            <a:r>
              <a:rPr lang="ko-KR" altLang="en-US" sz="1100" b="1" dirty="0">
                <a:solidFill>
                  <a:srgbClr val="3F3F3F"/>
                </a:solidFill>
                <a:latin typeface="+mj-ea"/>
                <a:ea typeface="+mj-ea"/>
              </a:rPr>
              <a:t>심재철</a:t>
            </a:r>
            <a:endParaRPr sz="1100" b="1" i="0" u="none" strike="noStrike" cap="none" dirty="0">
              <a:latin typeface="+mj-ea"/>
              <a:ea typeface="+mj-ea"/>
              <a:sym typeface="Arial"/>
            </a:endParaRPr>
          </a:p>
        </p:txBody>
      </p:sp>
      <p:cxnSp>
        <p:nvCxnSpPr>
          <p:cNvPr id="71" name="Google Shape;71;p6"/>
          <p:cNvCxnSpPr>
            <a:cxnSpLocks/>
          </p:cNvCxnSpPr>
          <p:nvPr/>
        </p:nvCxnSpPr>
        <p:spPr>
          <a:xfrm>
            <a:off x="3717042" y="6093220"/>
            <a:ext cx="75939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" name="Google Shape;72;p6" descr="사람, 정장, 하늘, 남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t="6097" b="18844"/>
          <a:stretch/>
        </p:blipFill>
        <p:spPr>
          <a:xfrm>
            <a:off x="528390" y="3387972"/>
            <a:ext cx="2512700" cy="2514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3" name="Google Shape;73;p6"/>
          <p:cNvSpPr/>
          <p:nvPr/>
        </p:nvSpPr>
        <p:spPr>
          <a:xfrm>
            <a:off x="528391" y="457201"/>
            <a:ext cx="932856" cy="88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74" name="Google Shape;74;p6" descr="Download MySQL Logo in SVG Vector or PNG File Format - Logo.w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1249" y="4948096"/>
            <a:ext cx="1620000" cy="10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6"/>
          <p:cNvGrpSpPr/>
          <p:nvPr/>
        </p:nvGrpSpPr>
        <p:grpSpPr>
          <a:xfrm>
            <a:off x="4947507" y="4987670"/>
            <a:ext cx="641488" cy="1016450"/>
            <a:chOff x="5278433" y="4987670"/>
            <a:chExt cx="641488" cy="1016450"/>
          </a:xfrm>
        </p:grpSpPr>
        <p:pic>
          <p:nvPicPr>
            <p:cNvPr id="76" name="Google Shape;76;p6"/>
            <p:cNvPicPr preferRelativeResize="0"/>
            <p:nvPr/>
          </p:nvPicPr>
          <p:blipFill rotWithShape="1">
            <a:blip r:embed="rId5">
              <a:alphaModFix/>
            </a:blip>
            <a:srcRect b="26446"/>
            <a:stretch/>
          </p:blipFill>
          <p:spPr>
            <a:xfrm>
              <a:off x="5278433" y="4987670"/>
              <a:ext cx="641488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6"/>
            <p:cNvSpPr txBox="1"/>
            <p:nvPr/>
          </p:nvSpPr>
          <p:spPr>
            <a:xfrm>
              <a:off x="5282906" y="5727161"/>
              <a:ext cx="63511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rgbClr val="E93638"/>
                  </a:solidFill>
                  <a:latin typeface="+mj-ea"/>
                  <a:ea typeface="+mj-ea"/>
                  <a:sym typeface="Arial"/>
                </a:rPr>
                <a:t>JA</a:t>
              </a:r>
              <a:r>
                <a:rPr lang="en-US" altLang="ko-KR" sz="1200" b="1" dirty="0">
                  <a:solidFill>
                    <a:srgbClr val="E93638"/>
                  </a:solidFill>
                  <a:latin typeface="+mj-ea"/>
                  <a:ea typeface="+mj-ea"/>
                </a:rPr>
                <a:t>V</a:t>
              </a:r>
              <a:r>
                <a:rPr lang="ko-KR" sz="1200" b="1" i="0" u="none" strike="noStrike" cap="none" dirty="0">
                  <a:solidFill>
                    <a:srgbClr val="E93638"/>
                  </a:solidFill>
                  <a:latin typeface="+mj-ea"/>
                  <a:ea typeface="+mj-ea"/>
                  <a:sym typeface="Arial"/>
                </a:rPr>
                <a:t>A</a:t>
              </a:r>
              <a:endParaRPr sz="1200" b="1" i="0" u="none" strike="noStrike" cap="none" dirty="0">
                <a:solidFill>
                  <a:srgbClr val="E93638"/>
                </a:solidFill>
                <a:latin typeface="+mj-ea"/>
                <a:ea typeface="+mj-ea"/>
                <a:sym typeface="Arial"/>
              </a:endParaRPr>
            </a:p>
          </p:txBody>
        </p:sp>
      </p:grpSp>
      <p:grpSp>
        <p:nvGrpSpPr>
          <p:cNvPr id="78" name="Google Shape;78;p6"/>
          <p:cNvGrpSpPr/>
          <p:nvPr/>
        </p:nvGrpSpPr>
        <p:grpSpPr>
          <a:xfrm>
            <a:off x="5847496" y="4991918"/>
            <a:ext cx="1159292" cy="1027611"/>
            <a:chOff x="6528941" y="4991918"/>
            <a:chExt cx="1159292" cy="1027611"/>
          </a:xfrm>
        </p:grpSpPr>
        <p:pic>
          <p:nvPicPr>
            <p:cNvPr id="79" name="Google Shape;79;p6"/>
            <p:cNvPicPr preferRelativeResize="0"/>
            <p:nvPr/>
          </p:nvPicPr>
          <p:blipFill rotWithShape="1">
            <a:blip r:embed="rId6">
              <a:alphaModFix/>
            </a:blip>
            <a:srcRect t="7517" b="9354"/>
            <a:stretch/>
          </p:blipFill>
          <p:spPr>
            <a:xfrm>
              <a:off x="6629116" y="4991918"/>
              <a:ext cx="802182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6"/>
            <p:cNvSpPr txBox="1"/>
            <p:nvPr/>
          </p:nvSpPr>
          <p:spPr>
            <a:xfrm>
              <a:off x="6528941" y="5742570"/>
              <a:ext cx="1159292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rgbClr val="6ABC4D"/>
                  </a:solidFill>
                  <a:latin typeface="+mj-ea"/>
                  <a:ea typeface="+mj-ea"/>
                  <a:cs typeface="Arial"/>
                  <a:sym typeface="Arial"/>
                </a:rPr>
                <a:t>SpringBoot</a:t>
              </a:r>
              <a:endParaRPr sz="1200" b="1" i="0" u="none" strike="noStrike" cap="none" dirty="0">
                <a:solidFill>
                  <a:srgbClr val="6ABC4D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81" name="Google Shape;81;p6"/>
          <p:cNvSpPr txBox="1"/>
          <p:nvPr/>
        </p:nvSpPr>
        <p:spPr>
          <a:xfrm>
            <a:off x="528290" y="938158"/>
            <a:ext cx="2512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7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b="0" i="0" u="sng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  <a:hlinkClick r:id="rId7"/>
              </a:rPr>
              <a:t>깃허브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solidFill>
                  <a:schemeClr val="hlink"/>
                </a:solidFill>
                <a:latin typeface="+mj-ea"/>
                <a:ea typeface="+mj-ea"/>
                <a:cs typeface="Malgun Gothic"/>
                <a:sym typeface="Malgun Gothic"/>
              </a:rPr>
              <a:t>포트폴리오 웹</a:t>
            </a:r>
            <a:endParaRPr lang="en-US" altLang="ko-KR" sz="1050" u="sng" dirty="0">
              <a:latin typeface="+mj-ea"/>
              <a:ea typeface="+mj-ea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b="0" i="0" u="sng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  <a:hlinkClick r:id="rId8"/>
              </a:rPr>
              <a:t>기술 정리 블로그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82" name="Google Shape;82;p6"/>
          <p:cNvGrpSpPr/>
          <p:nvPr/>
        </p:nvGrpSpPr>
        <p:grpSpPr>
          <a:xfrm>
            <a:off x="9580270" y="4919650"/>
            <a:ext cx="957696" cy="1099879"/>
            <a:chOff x="8065334" y="4919650"/>
            <a:chExt cx="957696" cy="1099879"/>
          </a:xfrm>
        </p:grpSpPr>
        <p:sp>
          <p:nvSpPr>
            <p:cNvPr id="83" name="Google Shape;83;p6"/>
            <p:cNvSpPr txBox="1"/>
            <p:nvPr/>
          </p:nvSpPr>
          <p:spPr>
            <a:xfrm>
              <a:off x="8296130" y="5742570"/>
              <a:ext cx="7269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F58536"/>
                  </a:solidFill>
                  <a:latin typeface="+mj-ea"/>
                  <a:ea typeface="+mj-ea"/>
                </a:rPr>
                <a:t>EC2</a:t>
              </a:r>
              <a:endParaRPr sz="1200" b="1" i="0" u="none" strike="noStrike" cap="none" dirty="0">
                <a:solidFill>
                  <a:srgbClr val="F58536"/>
                </a:solidFill>
                <a:latin typeface="+mj-ea"/>
                <a:ea typeface="+mj-ea"/>
                <a:sym typeface="Arial"/>
              </a:endParaRPr>
            </a:p>
          </p:txBody>
        </p:sp>
        <p:pic>
          <p:nvPicPr>
            <p:cNvPr id="84" name="Google Shape;84;p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65334" y="4919650"/>
              <a:ext cx="848756" cy="830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69578" y="5113118"/>
            <a:ext cx="802175" cy="749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87DE14C-561B-F3F8-3EE4-5FE09BBAB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17557"/>
              </p:ext>
            </p:extLst>
          </p:nvPr>
        </p:nvGraphicFramePr>
        <p:xfrm>
          <a:off x="4954144" y="3095515"/>
          <a:ext cx="6447172" cy="16868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52487">
                  <a:extLst>
                    <a:ext uri="{9D8B030D-6E8A-4147-A177-3AD203B41FA5}">
                      <a16:colId xmlns:a16="http://schemas.microsoft.com/office/drawing/2014/main" val="1310702025"/>
                    </a:ext>
                  </a:extLst>
                </a:gridCol>
                <a:gridCol w="5294685">
                  <a:extLst>
                    <a:ext uri="{9D8B030D-6E8A-4147-A177-3AD203B41FA5}">
                      <a16:colId xmlns:a16="http://schemas.microsoft.com/office/drawing/2014/main" val="1476418182"/>
                    </a:ext>
                  </a:extLst>
                </a:gridCol>
              </a:tblGrid>
              <a:tr h="195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프로젝트 </a:t>
                      </a:r>
                      <a:endParaRPr lang="en-US" altLang="ko-K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4660"/>
                  </a:ext>
                </a:extLst>
              </a:tr>
              <a:tr h="5060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2021. 07 ~ 09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솔리드아이티의 라이선스 </a:t>
                      </a:r>
                      <a:r>
                        <a:rPr lang="ko-KR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주문, 관리 웹</a:t>
                      </a:r>
                      <a:r>
                        <a:rPr lang="ko-KR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개발 프로젝트 참여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125890"/>
                  </a:ext>
                </a:extLst>
              </a:tr>
              <a:tr h="307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2022. 03 ~ 06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성적표 인증 기반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멘토링 앱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‘PickMen’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개발 프로젝트 참여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08102"/>
                  </a:ext>
                </a:extLst>
              </a:tr>
              <a:tr h="307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2022. 11 ~ 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숙박 예약 웹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‘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쉼표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,’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개발 프로젝트 참여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95520"/>
                  </a:ext>
                </a:extLst>
              </a:tr>
              <a:tr h="307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2023.12 ~ 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야놀자와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숙박 양도 웹앱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‘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숙취방지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’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개발 프로젝트 협업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5756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85898E1-C3B2-54E7-97EC-FFD03E18F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00429"/>
              </p:ext>
            </p:extLst>
          </p:nvPr>
        </p:nvGraphicFramePr>
        <p:xfrm>
          <a:off x="4952709" y="1783794"/>
          <a:ext cx="6403782" cy="110178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9227">
                  <a:extLst>
                    <a:ext uri="{9D8B030D-6E8A-4147-A177-3AD203B41FA5}">
                      <a16:colId xmlns:a16="http://schemas.microsoft.com/office/drawing/2014/main" val="505450004"/>
                    </a:ext>
                  </a:extLst>
                </a:gridCol>
                <a:gridCol w="5294555">
                  <a:extLst>
                    <a:ext uri="{9D8B030D-6E8A-4147-A177-3AD203B41FA5}">
                      <a16:colId xmlns:a16="http://schemas.microsoft.com/office/drawing/2014/main" val="1231607383"/>
                    </a:ext>
                  </a:extLst>
                </a:gridCol>
              </a:tblGrid>
              <a:tr h="197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11011"/>
                  </a:ext>
                </a:extLst>
              </a:tr>
              <a:tr h="324543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2021.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ko-KR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~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솔리드아이티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</a:rPr>
                        <a:t>인턴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</a:rPr>
                        <a:t> 아르바이트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재직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962523"/>
                  </a:ext>
                </a:extLst>
              </a:tr>
              <a:tr h="197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2022. 02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대학교 소프트웨어학과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졸업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578125"/>
                  </a:ext>
                </a:extLst>
              </a:tr>
              <a:tr h="197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2023. 07 ~ 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야놀자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패캠 백엔드 개발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부트캠프 전체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등 수료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86740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68F0ADD-431F-409A-D134-E8B1C78A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470" y="5019607"/>
            <a:ext cx="1127160" cy="9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7"/>
          <p:cNvCxnSpPr/>
          <p:nvPr/>
        </p:nvCxnSpPr>
        <p:spPr>
          <a:xfrm>
            <a:off x="3796456" y="1828801"/>
            <a:ext cx="7593898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" name="Google Shape;9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372" y="1148590"/>
            <a:ext cx="993734" cy="579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7"/>
          <p:cNvGrpSpPr/>
          <p:nvPr/>
        </p:nvGrpSpPr>
        <p:grpSpPr>
          <a:xfrm>
            <a:off x="5742276" y="2633427"/>
            <a:ext cx="1843985" cy="2176888"/>
            <a:chOff x="4078421" y="2668315"/>
            <a:chExt cx="1932493" cy="2176888"/>
          </a:xfrm>
        </p:grpSpPr>
        <p:sp>
          <p:nvSpPr>
            <p:cNvPr id="93" name="Google Shape;93;p7"/>
            <p:cNvSpPr/>
            <p:nvPr/>
          </p:nvSpPr>
          <p:spPr>
            <a:xfrm>
              <a:off x="4078421" y="2668315"/>
              <a:ext cx="1932493" cy="315590"/>
            </a:xfrm>
            <a:prstGeom prst="roundRect">
              <a:avLst>
                <a:gd name="adj" fmla="val 19231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565598" y="2696755"/>
              <a:ext cx="9581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Project #</a:t>
              </a:r>
              <a:r>
                <a:rPr lang="ko-KR" sz="1200" b="1">
                  <a:solidFill>
                    <a:schemeClr val="lt1"/>
                  </a:solidFill>
                  <a:latin typeface="+mj-ea"/>
                  <a:ea typeface="+mj-ea"/>
                </a:rPr>
                <a:t>2</a:t>
              </a:r>
              <a:endParaRPr sz="12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95" name="Google Shape;95;p7"/>
            <p:cNvSpPr txBox="1"/>
            <p:nvPr/>
          </p:nvSpPr>
          <p:spPr>
            <a:xfrm>
              <a:off x="4078421" y="3585203"/>
              <a:ext cx="1932493" cy="1260000"/>
            </a:xfrm>
            <a:prstGeom prst="rect">
              <a:avLst/>
            </a:prstGeom>
            <a:noFill/>
            <a:ln w="15875" cap="flat" cmpd="sng">
              <a:solidFill>
                <a:srgbClr val="8383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latin typeface="+mj-ea"/>
                  <a:ea typeface="+mj-ea"/>
                </a:rPr>
                <a:t>쉼표</a:t>
              </a:r>
              <a:r>
                <a:rPr lang="en-US" altLang="ko-KR" sz="1200" b="1" dirty="0">
                  <a:latin typeface="+mj-ea"/>
                  <a:ea typeface="+mj-ea"/>
                </a:rPr>
                <a:t>,</a:t>
              </a:r>
              <a:endParaRPr lang="ko-KR" altLang="en-US" sz="1200" dirty="0">
                <a:latin typeface="+mj-ea"/>
                <a:ea typeface="+mj-e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프로젝트 소개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시스템 구조 및 화면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수행 역할</a:t>
              </a:r>
            </a:p>
          </p:txBody>
        </p:sp>
        <p:pic>
          <p:nvPicPr>
            <p:cNvPr id="96" name="Google Shape;96;p7"/>
            <p:cNvPicPr preferRelativeResize="0"/>
            <p:nvPr/>
          </p:nvPicPr>
          <p:blipFill rotWithShape="1">
            <a:blip r:embed="rId4">
              <a:alphaModFix/>
            </a:blip>
            <a:srcRect t="15054" b="19832"/>
            <a:stretch/>
          </p:blipFill>
          <p:spPr>
            <a:xfrm>
              <a:off x="4687479" y="3008135"/>
              <a:ext cx="714375" cy="670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7"/>
          <p:cNvGrpSpPr/>
          <p:nvPr/>
        </p:nvGrpSpPr>
        <p:grpSpPr>
          <a:xfrm>
            <a:off x="7716915" y="2633427"/>
            <a:ext cx="1844087" cy="2176888"/>
            <a:chOff x="6639675" y="2668315"/>
            <a:chExt cx="1932600" cy="2176888"/>
          </a:xfrm>
        </p:grpSpPr>
        <p:sp>
          <p:nvSpPr>
            <p:cNvPr id="98" name="Google Shape;98;p7"/>
            <p:cNvSpPr/>
            <p:nvPr/>
          </p:nvSpPr>
          <p:spPr>
            <a:xfrm>
              <a:off x="6639675" y="2668315"/>
              <a:ext cx="1932493" cy="315590"/>
            </a:xfrm>
            <a:prstGeom prst="roundRect">
              <a:avLst>
                <a:gd name="adj" fmla="val 19231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7126851" y="2693553"/>
              <a:ext cx="9581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Project #</a:t>
              </a:r>
              <a:r>
                <a:rPr lang="ko-KR" sz="1200" b="1">
                  <a:solidFill>
                    <a:schemeClr val="lt1"/>
                  </a:solidFill>
                  <a:latin typeface="+mj-ea"/>
                  <a:ea typeface="+mj-ea"/>
                </a:rPr>
                <a:t>3</a:t>
              </a:r>
              <a:endParaRPr sz="12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 txBox="1"/>
            <p:nvPr/>
          </p:nvSpPr>
          <p:spPr>
            <a:xfrm>
              <a:off x="6639675" y="3585203"/>
              <a:ext cx="1932600" cy="1260000"/>
            </a:xfrm>
            <a:prstGeom prst="rect">
              <a:avLst/>
            </a:prstGeom>
            <a:noFill/>
            <a:ln w="15875" cap="flat" cmpd="sng">
              <a:solidFill>
                <a:srgbClr val="8383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PickMen</a:t>
              </a:r>
              <a:endParaRPr lang="ko-KR" altLang="en-US" sz="1200" dirty="0">
                <a:latin typeface="+mj-ea"/>
                <a:ea typeface="+mj-e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프로젝트 소개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시스템 구조 및 화면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수행 역할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pic>
          <p:nvPicPr>
            <p:cNvPr id="101" name="Google Shape;101;p7"/>
            <p:cNvPicPr preferRelativeResize="0"/>
            <p:nvPr/>
          </p:nvPicPr>
          <p:blipFill rotWithShape="1">
            <a:blip r:embed="rId4">
              <a:alphaModFix/>
            </a:blip>
            <a:srcRect t="15054" b="19832"/>
            <a:stretch/>
          </p:blipFill>
          <p:spPr>
            <a:xfrm>
              <a:off x="7248733" y="3008135"/>
              <a:ext cx="714375" cy="670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" name="Google Shape;102;p7"/>
          <p:cNvGrpSpPr/>
          <p:nvPr/>
        </p:nvGrpSpPr>
        <p:grpSpPr>
          <a:xfrm>
            <a:off x="9691657" y="2633427"/>
            <a:ext cx="1844087" cy="2176888"/>
            <a:chOff x="9200929" y="2668315"/>
            <a:chExt cx="1932600" cy="2176888"/>
          </a:xfrm>
        </p:grpSpPr>
        <p:sp>
          <p:nvSpPr>
            <p:cNvPr id="103" name="Google Shape;103;p7"/>
            <p:cNvSpPr/>
            <p:nvPr/>
          </p:nvSpPr>
          <p:spPr>
            <a:xfrm>
              <a:off x="9200929" y="2668315"/>
              <a:ext cx="1932493" cy="315590"/>
            </a:xfrm>
            <a:prstGeom prst="roundRect">
              <a:avLst>
                <a:gd name="adj" fmla="val 19231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9688106" y="2693553"/>
              <a:ext cx="9581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Project #</a:t>
              </a:r>
              <a:r>
                <a:rPr lang="ko-KR" sz="1200" b="1">
                  <a:solidFill>
                    <a:schemeClr val="lt1"/>
                  </a:solidFill>
                  <a:latin typeface="+mj-ea"/>
                  <a:ea typeface="+mj-ea"/>
                </a:rPr>
                <a:t>4</a:t>
              </a:r>
              <a:endParaRPr sz="12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 txBox="1"/>
            <p:nvPr/>
          </p:nvSpPr>
          <p:spPr>
            <a:xfrm>
              <a:off x="9200929" y="3585203"/>
              <a:ext cx="1932600" cy="1260000"/>
            </a:xfrm>
            <a:prstGeom prst="rect">
              <a:avLst/>
            </a:prstGeom>
            <a:noFill/>
            <a:ln w="15875" cap="flat" cmpd="sng">
              <a:solidFill>
                <a:srgbClr val="8383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i="0" u="none" strike="noStrike" cap="none" dirty="0">
                  <a:solidFill>
                    <a:schemeClr val="tx1"/>
                  </a:solidFill>
                  <a:latin typeface="+mj-ea"/>
                  <a:ea typeface="+mj-ea"/>
                  <a:cs typeface="Arial"/>
                  <a:sym typeface="Arial"/>
                </a:rPr>
                <a:t>라이선스 </a:t>
              </a:r>
              <a:r>
                <a:rPr lang="ko-KR" altLang="ko-KR" sz="1200" b="1" i="0" u="none" strike="noStrike" cap="none" dirty="0">
                  <a:solidFill>
                    <a:schemeClr val="tx1"/>
                  </a:solidFill>
                  <a:latin typeface="+mj-ea"/>
                  <a:ea typeface="+mj-ea"/>
                  <a:cs typeface="Arial"/>
                  <a:sym typeface="Arial"/>
                </a:rPr>
                <a:t>주문, 관리 웹</a:t>
              </a:r>
              <a:r>
                <a:rPr lang="ko-KR" altLang="ko-KR" sz="1200" b="0" i="0" u="none" strike="noStrike" cap="none" dirty="0">
                  <a:solidFill>
                    <a:schemeClr val="tx1"/>
                  </a:solidFill>
                  <a:latin typeface="+mj-ea"/>
                  <a:ea typeface="+mj-ea"/>
                  <a:cs typeface="Arial"/>
                  <a:sym typeface="Arial"/>
                </a:rPr>
                <a:t> </a:t>
              </a:r>
              <a:endParaRPr lang="en-US" altLang="ko-KR" sz="1200" b="0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프로젝트 소개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시스템 구조 및 화면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수행 역할</a:t>
              </a:r>
            </a:p>
          </p:txBody>
        </p:sp>
        <p:pic>
          <p:nvPicPr>
            <p:cNvPr id="106" name="Google Shape;106;p7"/>
            <p:cNvPicPr preferRelativeResize="0"/>
            <p:nvPr/>
          </p:nvPicPr>
          <p:blipFill rotWithShape="1">
            <a:blip r:embed="rId4">
              <a:alphaModFix/>
            </a:blip>
            <a:srcRect t="15054" b="19832"/>
            <a:stretch/>
          </p:blipFill>
          <p:spPr>
            <a:xfrm>
              <a:off x="9809987" y="3008135"/>
              <a:ext cx="714375" cy="670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7"/>
          <p:cNvSpPr txBox="1"/>
          <p:nvPr/>
        </p:nvSpPr>
        <p:spPr>
          <a:xfrm>
            <a:off x="528390" y="1938728"/>
            <a:ext cx="25127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sng" strike="noStrike" cap="none" dirty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  <a:hlinkClick r:id="rId5"/>
              </a:rPr>
              <a:t>[</a:t>
            </a:r>
            <a:r>
              <a:rPr lang="ko-KR" sz="1050" b="0" i="0" u="sng" strike="noStrike" cap="none" dirty="0" err="1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  <a:hlinkClick r:id="rId5"/>
              </a:rPr>
              <a:t>Git</a:t>
            </a:r>
            <a:r>
              <a:rPr lang="ko-KR" sz="1050" b="0" i="0" u="sng" strike="noStrike" cap="none" dirty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  <a:hlinkClick r:id="rId5"/>
              </a:rPr>
              <a:t>] wocjf0513</a:t>
            </a:r>
            <a:endParaRPr sz="105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1461247" y="907249"/>
            <a:ext cx="1192306" cy="437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493059" y="1570353"/>
            <a:ext cx="2318303" cy="6675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528391" y="457201"/>
            <a:ext cx="932856" cy="88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grpSp>
        <p:nvGrpSpPr>
          <p:cNvPr id="112" name="Google Shape;112;p7"/>
          <p:cNvGrpSpPr/>
          <p:nvPr/>
        </p:nvGrpSpPr>
        <p:grpSpPr>
          <a:xfrm>
            <a:off x="3767535" y="2633427"/>
            <a:ext cx="1844087" cy="2176888"/>
            <a:chOff x="4078421" y="2668315"/>
            <a:chExt cx="1932600" cy="2176888"/>
          </a:xfrm>
        </p:grpSpPr>
        <p:sp>
          <p:nvSpPr>
            <p:cNvPr id="113" name="Google Shape;113;p7"/>
            <p:cNvSpPr/>
            <p:nvPr/>
          </p:nvSpPr>
          <p:spPr>
            <a:xfrm>
              <a:off x="4078421" y="2668315"/>
              <a:ext cx="1932600" cy="315600"/>
            </a:xfrm>
            <a:prstGeom prst="roundRect">
              <a:avLst>
                <a:gd name="adj" fmla="val 19231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4565598" y="2696755"/>
              <a:ext cx="958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1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Project #1</a:t>
              </a:r>
              <a:endParaRPr sz="12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115" name="Google Shape;115;p7"/>
            <p:cNvSpPr txBox="1"/>
            <p:nvPr/>
          </p:nvSpPr>
          <p:spPr>
            <a:xfrm>
              <a:off x="4078421" y="3585203"/>
              <a:ext cx="1932600" cy="1260000"/>
            </a:xfrm>
            <a:prstGeom prst="rect">
              <a:avLst/>
            </a:prstGeom>
            <a:noFill/>
            <a:ln w="15875" cap="flat" cmpd="sng">
              <a:solidFill>
                <a:srgbClr val="8383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latin typeface="+mj-ea"/>
                  <a:ea typeface="+mj-ea"/>
                </a:rPr>
                <a:t>숙취방지</a:t>
              </a:r>
              <a:endParaRPr sz="1200" dirty="0">
                <a:latin typeface="+mj-ea"/>
                <a:ea typeface="+mj-e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프로젝트 소개</a:t>
              </a:r>
              <a:endParaRPr sz="1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시스템 구조 및 화면</a:t>
              </a:r>
              <a:endParaRPr sz="1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수행 역할</a:t>
              </a:r>
              <a:endParaRPr sz="1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pic>
          <p:nvPicPr>
            <p:cNvPr id="116" name="Google Shape;116;p7"/>
            <p:cNvPicPr preferRelativeResize="0"/>
            <p:nvPr/>
          </p:nvPicPr>
          <p:blipFill rotWithShape="1">
            <a:blip r:embed="rId4">
              <a:alphaModFix/>
            </a:blip>
            <a:srcRect t="15054" b="19833"/>
            <a:stretch/>
          </p:blipFill>
          <p:spPr>
            <a:xfrm>
              <a:off x="4687479" y="3008135"/>
              <a:ext cx="714375" cy="670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81;p6">
            <a:extLst>
              <a:ext uri="{FF2B5EF4-FFF2-40B4-BE49-F238E27FC236}">
                <a16:creationId xmlns:a16="http://schemas.microsoft.com/office/drawing/2014/main" id="{53CDBEFF-463D-E27D-75F7-5E5CC2E5ACD5}"/>
              </a:ext>
            </a:extLst>
          </p:cNvPr>
          <p:cNvSpPr txBox="1"/>
          <p:nvPr/>
        </p:nvSpPr>
        <p:spPr>
          <a:xfrm>
            <a:off x="528290" y="938158"/>
            <a:ext cx="2512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5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b="0" i="0" u="sng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  <a:hlinkClick r:id="rId5"/>
              </a:rPr>
              <a:t>깃허브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solidFill>
                  <a:schemeClr val="hlink"/>
                </a:solidFill>
                <a:latin typeface="+mj-ea"/>
                <a:ea typeface="+mj-ea"/>
                <a:cs typeface="Malgun Gothic"/>
                <a:sym typeface="Malgun Gothic"/>
              </a:rPr>
              <a:t>포트폴리오 웹</a:t>
            </a:r>
            <a:endParaRPr lang="en-US" altLang="ko-KR" sz="1050" u="sng" dirty="0">
              <a:latin typeface="+mj-ea"/>
              <a:ea typeface="+mj-ea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b="0" i="0" u="sng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  <a:hlinkClick r:id="rId6"/>
              </a:rPr>
              <a:t>기술 정리 블로그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" name="Google Shape;70;p6">
            <a:extLst>
              <a:ext uri="{FF2B5EF4-FFF2-40B4-BE49-F238E27FC236}">
                <a16:creationId xmlns:a16="http://schemas.microsoft.com/office/drawing/2014/main" id="{F14AD4E2-6DA8-D8B9-B6F3-6CC7EFAD2BC9}"/>
              </a:ext>
            </a:extLst>
          </p:cNvPr>
          <p:cNvSpPr/>
          <p:nvPr/>
        </p:nvSpPr>
        <p:spPr>
          <a:xfrm>
            <a:off x="570228" y="6048640"/>
            <a:ext cx="241150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오늘을 잡자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! </a:t>
            </a:r>
            <a:r>
              <a:rPr lang="en-US" altLang="ko-KR" sz="1100" b="1" dirty="0">
                <a:solidFill>
                  <a:srgbClr val="3F3F3F"/>
                </a:solidFill>
                <a:latin typeface="+mj-ea"/>
                <a:ea typeface="+mj-ea"/>
              </a:rPr>
              <a:t>- </a:t>
            </a:r>
            <a:r>
              <a:rPr lang="ko-KR" altLang="en-US" sz="1100" b="1" dirty="0">
                <a:solidFill>
                  <a:srgbClr val="3F3F3F"/>
                </a:solidFill>
                <a:latin typeface="+mj-ea"/>
                <a:ea typeface="+mj-ea"/>
              </a:rPr>
              <a:t>심재철</a:t>
            </a:r>
            <a:endParaRPr sz="1100" b="1" i="0" u="none" strike="noStrike" cap="none" dirty="0"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10" name="Google Shape;72;p6" descr="사람, 정장, 하늘, 남자이(가) 표시된 사진&#10;&#10;자동 생성된 설명">
            <a:extLst>
              <a:ext uri="{FF2B5EF4-FFF2-40B4-BE49-F238E27FC236}">
                <a16:creationId xmlns:a16="http://schemas.microsoft.com/office/drawing/2014/main" id="{65D0E10C-0ED0-4437-3A01-F3C368512FD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097" b="18844"/>
          <a:stretch/>
        </p:blipFill>
        <p:spPr>
          <a:xfrm>
            <a:off x="528390" y="3387972"/>
            <a:ext cx="2512700" cy="2514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5EA8DFBE-DA91-76C1-3488-195D925C9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>
            <a:extLst>
              <a:ext uri="{FF2B5EF4-FFF2-40B4-BE49-F238E27FC236}">
                <a16:creationId xmlns:a16="http://schemas.microsoft.com/office/drawing/2014/main" id="{69EA6B55-281A-5655-63AC-4B43C32729E7}"/>
              </a:ext>
            </a:extLst>
          </p:cNvPr>
          <p:cNvSpPr/>
          <p:nvPr/>
        </p:nvSpPr>
        <p:spPr>
          <a:xfrm>
            <a:off x="1021203" y="2378641"/>
            <a:ext cx="95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Project #</a:t>
            </a:r>
            <a:r>
              <a:rPr lang="ko-KR" sz="1200" b="1" dirty="0">
                <a:solidFill>
                  <a:schemeClr val="lt1"/>
                </a:solidFill>
                <a:latin typeface="+mj-ea"/>
                <a:ea typeface="+mj-ea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7" name="Google Shape;127;p8">
            <a:extLst>
              <a:ext uri="{FF2B5EF4-FFF2-40B4-BE49-F238E27FC236}">
                <a16:creationId xmlns:a16="http://schemas.microsoft.com/office/drawing/2014/main" id="{2C36A150-520C-5243-B6DD-A36CA5C52863}"/>
              </a:ext>
            </a:extLst>
          </p:cNvPr>
          <p:cNvSpPr/>
          <p:nvPr/>
        </p:nvSpPr>
        <p:spPr>
          <a:xfrm>
            <a:off x="1461247" y="907249"/>
            <a:ext cx="1192200" cy="4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8" name="Google Shape;128;p8">
            <a:extLst>
              <a:ext uri="{FF2B5EF4-FFF2-40B4-BE49-F238E27FC236}">
                <a16:creationId xmlns:a16="http://schemas.microsoft.com/office/drawing/2014/main" id="{376D7C15-095D-5D19-B5B8-72D8071637FB}"/>
              </a:ext>
            </a:extLst>
          </p:cNvPr>
          <p:cNvSpPr/>
          <p:nvPr/>
        </p:nvSpPr>
        <p:spPr>
          <a:xfrm>
            <a:off x="454959" y="1592541"/>
            <a:ext cx="2318400" cy="66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9" name="Google Shape;129;p8">
            <a:extLst>
              <a:ext uri="{FF2B5EF4-FFF2-40B4-BE49-F238E27FC236}">
                <a16:creationId xmlns:a16="http://schemas.microsoft.com/office/drawing/2014/main" id="{2113BCFC-5917-7656-E919-D17266764664}"/>
              </a:ext>
            </a:extLst>
          </p:cNvPr>
          <p:cNvSpPr/>
          <p:nvPr/>
        </p:nvSpPr>
        <p:spPr>
          <a:xfrm>
            <a:off x="528391" y="457201"/>
            <a:ext cx="933000" cy="88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" name="Google Shape;81;p6">
            <a:extLst>
              <a:ext uri="{FF2B5EF4-FFF2-40B4-BE49-F238E27FC236}">
                <a16:creationId xmlns:a16="http://schemas.microsoft.com/office/drawing/2014/main" id="{86096B80-69FB-4819-5A23-E4305FBA3C7B}"/>
              </a:ext>
            </a:extLst>
          </p:cNvPr>
          <p:cNvSpPr txBox="1"/>
          <p:nvPr/>
        </p:nvSpPr>
        <p:spPr>
          <a:xfrm>
            <a:off x="518765" y="928633"/>
            <a:ext cx="25128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3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4"/>
              </a:rPr>
              <a:t>숙취방지 깃허브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14" name="Google Shape;59;p6">
            <a:extLst>
              <a:ext uri="{FF2B5EF4-FFF2-40B4-BE49-F238E27FC236}">
                <a16:creationId xmlns:a16="http://schemas.microsoft.com/office/drawing/2014/main" id="{54A87D71-07D3-F9B1-A739-E3D371DC17D6}"/>
              </a:ext>
            </a:extLst>
          </p:cNvPr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67;p6">
            <a:extLst>
              <a:ext uri="{FF2B5EF4-FFF2-40B4-BE49-F238E27FC236}">
                <a16:creationId xmlns:a16="http://schemas.microsoft.com/office/drawing/2014/main" id="{43C54F63-F158-730F-D172-8E841737EE00}"/>
              </a:ext>
            </a:extLst>
          </p:cNvPr>
          <p:cNvSpPr txBox="1"/>
          <p:nvPr/>
        </p:nvSpPr>
        <p:spPr>
          <a:xfrm>
            <a:off x="3720359" y="970918"/>
            <a:ext cx="45197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2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#1. </a:t>
            </a:r>
            <a:r>
              <a:rPr lang="ko-KR" altLang="en-US" sz="32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숙취방지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야놀자</a:t>
            </a: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B93CE-6891-BC0E-3706-27E2BFFF9805}"/>
              </a:ext>
            </a:extLst>
          </p:cNvPr>
          <p:cNvSpPr txBox="1"/>
          <p:nvPr/>
        </p:nvSpPr>
        <p:spPr>
          <a:xfrm>
            <a:off x="279286" y="3517721"/>
            <a:ext cx="2936683" cy="3016210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수행 업무</a:t>
            </a:r>
            <a:endParaRPr lang="en-US" altLang="ko-KR" b="1" i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Spring Security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JWT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이용한 인증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인가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FCM, Async, Quartz Scheduler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을 이용한 푸쉬알림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Github Actions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Docker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활용한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CI/ CD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구축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AWS EC2, RDS, Docker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인프라 구축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Junit, TestContainers, Mockito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활용한 테스트 작성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RestDocs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API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문서화</a:t>
            </a:r>
          </a:p>
        </p:txBody>
      </p:sp>
      <p:pic>
        <p:nvPicPr>
          <p:cNvPr id="32" name="그림 31" descr="텍스트, 스크린샷, 멀티미디어, 운영 체제이(가) 표시된 사진&#10;&#10;자동 생성된 설명">
            <a:extLst>
              <a:ext uri="{FF2B5EF4-FFF2-40B4-BE49-F238E27FC236}">
                <a16:creationId xmlns:a16="http://schemas.microsoft.com/office/drawing/2014/main" id="{91611187-4A97-419C-F509-CBB9AA290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500" y="1816130"/>
            <a:ext cx="1988442" cy="42993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29F30F-F3F4-4A8B-C2A5-AA379F01232B}"/>
              </a:ext>
            </a:extLst>
          </p:cNvPr>
          <p:cNvSpPr txBox="1"/>
          <p:nvPr/>
        </p:nvSpPr>
        <p:spPr>
          <a:xfrm>
            <a:off x="279286" y="2429100"/>
            <a:ext cx="2936683" cy="984885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구성원</a:t>
            </a:r>
            <a:endParaRPr lang="en-US" altLang="ko-KR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PM 5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  <a:endParaRPr lang="en-US" altLang="ko-KR" sz="1100" b="0" i="0" dirty="0">
              <a:solidFill>
                <a:srgbClr val="7F7F7F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UX/UI 1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FE 5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BE 4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08CC51-1B3C-8EDD-A37A-0310CBC75859}"/>
              </a:ext>
            </a:extLst>
          </p:cNvPr>
          <p:cNvSpPr txBox="1"/>
          <p:nvPr/>
        </p:nvSpPr>
        <p:spPr>
          <a:xfrm>
            <a:off x="3717042" y="1782769"/>
            <a:ext cx="516284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취소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·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환불이 불가한 숙박 결제건에 대해 양도를 할 수 있는 웹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·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앱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532DA23-E886-0F26-7B80-F151F12AF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042" y="2378641"/>
            <a:ext cx="5380695" cy="30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0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1461247" y="907249"/>
            <a:ext cx="1192200" cy="4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493059" y="1570353"/>
            <a:ext cx="2318400" cy="66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528391" y="457201"/>
            <a:ext cx="933000" cy="88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134" name="Google Shape;134;p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4873" r="27106"/>
          <a:stretch/>
        </p:blipFill>
        <p:spPr>
          <a:xfrm>
            <a:off x="9368666" y="1886959"/>
            <a:ext cx="1971086" cy="210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25398" r="21489"/>
          <a:stretch/>
        </p:blipFill>
        <p:spPr>
          <a:xfrm>
            <a:off x="9354139" y="4101906"/>
            <a:ext cx="1971086" cy="2109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59;p6">
            <a:extLst>
              <a:ext uri="{FF2B5EF4-FFF2-40B4-BE49-F238E27FC236}">
                <a16:creationId xmlns:a16="http://schemas.microsoft.com/office/drawing/2014/main" id="{9617F148-C675-B628-BB22-85951A5B8803}"/>
              </a:ext>
            </a:extLst>
          </p:cNvPr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67;p6">
            <a:extLst>
              <a:ext uri="{FF2B5EF4-FFF2-40B4-BE49-F238E27FC236}">
                <a16:creationId xmlns:a16="http://schemas.microsoft.com/office/drawing/2014/main" id="{2DE1206F-EC22-70AF-1B01-1C8F1C442FBA}"/>
              </a:ext>
            </a:extLst>
          </p:cNvPr>
          <p:cNvSpPr txBox="1"/>
          <p:nvPr/>
        </p:nvSpPr>
        <p:spPr>
          <a:xfrm>
            <a:off x="3702947" y="970918"/>
            <a:ext cx="45197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</a:rPr>
              <a:t>#2. 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</a:rPr>
              <a:t>쉼표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야놀자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X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패캠</a:t>
            </a:r>
            <a:endParaRPr sz="1600" i="0" u="none" strike="noStrike" cap="none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81;p6">
            <a:extLst>
              <a:ext uri="{FF2B5EF4-FFF2-40B4-BE49-F238E27FC236}">
                <a16:creationId xmlns:a16="http://schemas.microsoft.com/office/drawing/2014/main" id="{E5FDCE3A-CB55-E1FB-E63A-F3FEA62FA684}"/>
              </a:ext>
            </a:extLst>
          </p:cNvPr>
          <p:cNvSpPr txBox="1"/>
          <p:nvPr/>
        </p:nvSpPr>
        <p:spPr>
          <a:xfrm>
            <a:off x="528290" y="938158"/>
            <a:ext cx="25128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5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6"/>
              </a:rPr>
              <a:t>쉼표</a:t>
            </a:r>
            <a:r>
              <a:rPr lang="en-US" altLang="ko-KR" sz="1050" u="sng" dirty="0">
                <a:latin typeface="+mj-ea"/>
                <a:ea typeface="+mj-ea"/>
                <a:cs typeface="Malgun Gothic"/>
                <a:sym typeface="Malgun Gothic"/>
                <a:hlinkClick r:id="rId6"/>
              </a:rPr>
              <a:t>,</a:t>
            </a: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6"/>
              </a:rPr>
              <a:t> 깃허브</a:t>
            </a: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5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D2319A-F8F3-FE7D-44FD-241D26CA27A9}"/>
              </a:ext>
            </a:extLst>
          </p:cNvPr>
          <p:cNvSpPr txBox="1"/>
          <p:nvPr/>
        </p:nvSpPr>
        <p:spPr>
          <a:xfrm>
            <a:off x="266318" y="3852505"/>
            <a:ext cx="2936683" cy="2677656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수행 업무</a:t>
            </a:r>
            <a:endParaRPr lang="en-US" altLang="ko-KR" b="1" i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Querydsl, SpringDataJpa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숙소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필터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검색조회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)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장바구니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Github Actions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Docker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활용한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CI/ CD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구축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AWS EC2, Docker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인프라 구축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Junit, TestContainers, Mockito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활용한 테스트 작성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RestDocs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API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문서화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B14F84-0DEC-C24A-0735-A87265669607}"/>
              </a:ext>
            </a:extLst>
          </p:cNvPr>
          <p:cNvSpPr txBox="1"/>
          <p:nvPr/>
        </p:nvSpPr>
        <p:spPr>
          <a:xfrm>
            <a:off x="279286" y="3029175"/>
            <a:ext cx="2936683" cy="64633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구성원</a:t>
            </a:r>
            <a:endParaRPr lang="en-US" altLang="ko-KR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FE 5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BE 3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4DD6488-1B3C-3722-AD1C-CE6D52D8C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454" y="2371472"/>
            <a:ext cx="5583309" cy="30577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DFEE378-D310-DA72-10AA-D2407ECC5161}"/>
              </a:ext>
            </a:extLst>
          </p:cNvPr>
          <p:cNvSpPr txBox="1"/>
          <p:nvPr/>
        </p:nvSpPr>
        <p:spPr>
          <a:xfrm>
            <a:off x="3717042" y="1830551"/>
            <a:ext cx="550315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성적표 인증을 기반으로 한 멘토 가입이 이루어지는 멘토링 앱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0"/>
          <p:cNvGrpSpPr>
            <a:grpSpLocks noChangeAspect="1"/>
          </p:cNvGrpSpPr>
          <p:nvPr/>
        </p:nvGrpSpPr>
        <p:grpSpPr>
          <a:xfrm>
            <a:off x="3796933" y="2474199"/>
            <a:ext cx="4321597" cy="2574051"/>
            <a:chOff x="3959157" y="1570353"/>
            <a:chExt cx="7297418" cy="4200525"/>
          </a:xfrm>
        </p:grpSpPr>
        <p:pic>
          <p:nvPicPr>
            <p:cNvPr id="160" name="Google Shape;160;p10"/>
            <p:cNvPicPr preferRelativeResize="0"/>
            <p:nvPr/>
          </p:nvPicPr>
          <p:blipFill rotWithShape="1">
            <a:blip r:embed="rId3">
              <a:alphaModFix/>
            </a:blip>
            <a:srcRect l="18451" r="4768"/>
            <a:stretch/>
          </p:blipFill>
          <p:spPr>
            <a:xfrm>
              <a:off x="3972578" y="1570353"/>
              <a:ext cx="7283997" cy="4200525"/>
            </a:xfrm>
            <a:prstGeom prst="rect">
              <a:avLst/>
            </a:prstGeom>
            <a:noFill/>
            <a:ln w="25400" cap="flat" cmpd="sng">
              <a:solidFill>
                <a:srgbClr val="E5F1DE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61" name="Google Shape;161;p10"/>
            <p:cNvSpPr/>
            <p:nvPr/>
          </p:nvSpPr>
          <p:spPr>
            <a:xfrm>
              <a:off x="3959157" y="3959160"/>
              <a:ext cx="291830" cy="108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166" name="Google Shape;166;p10"/>
          <p:cNvSpPr/>
          <p:nvPr/>
        </p:nvSpPr>
        <p:spPr>
          <a:xfrm>
            <a:off x="1021203" y="2378641"/>
            <a:ext cx="9581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Project #</a:t>
            </a:r>
            <a:r>
              <a:rPr lang="ko-KR" sz="1200" b="1">
                <a:solidFill>
                  <a:schemeClr val="lt1"/>
                </a:solidFill>
                <a:latin typeface="+mj-ea"/>
                <a:ea typeface="+mj-e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1461247" y="907249"/>
            <a:ext cx="1192306" cy="437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493059" y="1570353"/>
            <a:ext cx="2318303" cy="6675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528391" y="457201"/>
            <a:ext cx="932856" cy="88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171" name="Google Shape;171;p1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7547" y="2133602"/>
            <a:ext cx="1592340" cy="317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29887" y="2152652"/>
            <a:ext cx="1553853" cy="3170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59;p6">
            <a:extLst>
              <a:ext uri="{FF2B5EF4-FFF2-40B4-BE49-F238E27FC236}">
                <a16:creationId xmlns:a16="http://schemas.microsoft.com/office/drawing/2014/main" id="{E0D2FC85-0D45-5DB6-B782-C865CB19DC46}"/>
              </a:ext>
            </a:extLst>
          </p:cNvPr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67;p6">
            <a:extLst>
              <a:ext uri="{FF2B5EF4-FFF2-40B4-BE49-F238E27FC236}">
                <a16:creationId xmlns:a16="http://schemas.microsoft.com/office/drawing/2014/main" id="{418AFA27-48B0-3772-433A-CFCD8A464E15}"/>
              </a:ext>
            </a:extLst>
          </p:cNvPr>
          <p:cNvSpPr txBox="1"/>
          <p:nvPr/>
        </p:nvSpPr>
        <p:spPr>
          <a:xfrm>
            <a:off x="3720359" y="970918"/>
            <a:ext cx="45197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2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#3. PickMen </a:t>
            </a:r>
            <a:r>
              <a:rPr lang="ko-KR" altLang="en-US" sz="1600" i="0" u="none" strike="noStrike" cap="non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아주대학교</a:t>
            </a:r>
            <a:endParaRPr sz="1600" i="0" u="none" strike="noStrike" cap="none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81;p6">
            <a:extLst>
              <a:ext uri="{FF2B5EF4-FFF2-40B4-BE49-F238E27FC236}">
                <a16:creationId xmlns:a16="http://schemas.microsoft.com/office/drawing/2014/main" id="{ACB44FC4-B1E0-C6D6-2E7E-5A019762264C}"/>
              </a:ext>
            </a:extLst>
          </p:cNvPr>
          <p:cNvSpPr txBox="1"/>
          <p:nvPr/>
        </p:nvSpPr>
        <p:spPr>
          <a:xfrm>
            <a:off x="528290" y="938158"/>
            <a:ext cx="25128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6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PickMen </a:t>
            </a: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깃허브</a:t>
            </a:r>
            <a:endParaRPr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9C7556-4B78-FE41-986B-2142F53863C1}"/>
              </a:ext>
            </a:extLst>
          </p:cNvPr>
          <p:cNvSpPr txBox="1"/>
          <p:nvPr/>
        </p:nvSpPr>
        <p:spPr>
          <a:xfrm>
            <a:off x="279286" y="3870146"/>
            <a:ext cx="2936683" cy="2677656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수행 업무</a:t>
            </a:r>
            <a:endParaRPr lang="en-US" altLang="ko-KR" b="1" i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Git, Jira, Slack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을 연동한 협업 환경 세팅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Spring Security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인증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인가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Google OCR API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성적표 인증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 err="1">
                <a:solidFill>
                  <a:srgbClr val="999999"/>
                </a:solidFill>
                <a:effectLst/>
                <a:latin typeface="+mj-ea"/>
                <a:ea typeface="+mj-ea"/>
              </a:rPr>
              <a:t>SockJs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채팅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Pagination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을 이용한 유저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게시글 관련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CRUD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AWS EC2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클라우드 서버에 서비스 배포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A18CD4-F067-856E-86FF-DA43D6A6AC60}"/>
              </a:ext>
            </a:extLst>
          </p:cNvPr>
          <p:cNvSpPr txBox="1"/>
          <p:nvPr/>
        </p:nvSpPr>
        <p:spPr>
          <a:xfrm>
            <a:off x="279286" y="3048225"/>
            <a:ext cx="2936683" cy="64633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구성원</a:t>
            </a:r>
            <a:endParaRPr lang="en-US" altLang="ko-KR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FE 2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BE 2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BC4BF9-BD91-F744-42AF-C78F720A8224}"/>
              </a:ext>
            </a:extLst>
          </p:cNvPr>
          <p:cNvSpPr txBox="1"/>
          <p:nvPr/>
        </p:nvSpPr>
        <p:spPr>
          <a:xfrm>
            <a:off x="3717042" y="1864914"/>
            <a:ext cx="4903083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성적표 인증을 기반으로 한 멘토 가입이 이루어지는 멘토링 앱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l="25284" t="15507" r="25578" b="10379"/>
          <a:stretch/>
        </p:blipFill>
        <p:spPr>
          <a:xfrm>
            <a:off x="8897523" y="2113473"/>
            <a:ext cx="2703173" cy="177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 rotWithShape="1">
          <a:blip r:embed="rId4">
            <a:alphaModFix/>
          </a:blip>
          <a:srcRect l="25231" t="15507" r="24783" b="11723"/>
          <a:stretch/>
        </p:blipFill>
        <p:spPr>
          <a:xfrm>
            <a:off x="8897523" y="4016857"/>
            <a:ext cx="2670095" cy="177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8330" y="2396795"/>
            <a:ext cx="5022769" cy="24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528390" y="1938728"/>
            <a:ext cx="25127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sng" strike="noStrike" cap="none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  <a:hlinkClick r:id="rId6"/>
              </a:rPr>
              <a:t>[Git] wocjf0513</a:t>
            </a:r>
            <a:endParaRPr sz="105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1461247" y="907249"/>
            <a:ext cx="1192306" cy="437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493059" y="1579878"/>
            <a:ext cx="2318303" cy="6675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528391" y="448492"/>
            <a:ext cx="932856" cy="88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5" name="Google Shape;59;p6">
            <a:extLst>
              <a:ext uri="{FF2B5EF4-FFF2-40B4-BE49-F238E27FC236}">
                <a16:creationId xmlns:a16="http://schemas.microsoft.com/office/drawing/2014/main" id="{871C626B-1326-839E-E03C-1267A1CA3908}"/>
              </a:ext>
            </a:extLst>
          </p:cNvPr>
          <p:cNvCxnSpPr>
            <a:cxnSpLocks/>
          </p:cNvCxnSpPr>
          <p:nvPr/>
        </p:nvCxnSpPr>
        <p:spPr>
          <a:xfrm>
            <a:off x="3717042" y="1629540"/>
            <a:ext cx="759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67;p6">
            <a:extLst>
              <a:ext uri="{FF2B5EF4-FFF2-40B4-BE49-F238E27FC236}">
                <a16:creationId xmlns:a16="http://schemas.microsoft.com/office/drawing/2014/main" id="{EE93CEF2-F61E-E823-8BA1-B8BBC0E3C953}"/>
              </a:ext>
            </a:extLst>
          </p:cNvPr>
          <p:cNvSpPr txBox="1"/>
          <p:nvPr/>
        </p:nvSpPr>
        <p:spPr>
          <a:xfrm>
            <a:off x="3711656" y="970918"/>
            <a:ext cx="652091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#4. </a:t>
            </a:r>
            <a:r>
              <a:rPr lang="ko-KR" altLang="en-US" sz="3200" b="1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라이선스 </a:t>
            </a:r>
            <a:r>
              <a:rPr lang="ko-KR" altLang="ko-KR" sz="3200" b="1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주문, 관리 웹</a:t>
            </a:r>
            <a:r>
              <a:rPr lang="en-US" altLang="ko-KR" sz="3200" b="1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600" i="0" u="none" strike="noStrike" cap="non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솔리드아이티</a:t>
            </a:r>
            <a:r>
              <a:rPr lang="ko-KR" altLang="ko-KR" sz="3200" b="0" i="0" u="none" strike="noStrike" cap="none" dirty="0">
                <a:solidFill>
                  <a:schemeClr val="tx1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endParaRPr lang="en-US" altLang="ko-KR" sz="3200" b="0" i="0" u="none" strike="noStrike" cap="none" dirty="0">
              <a:solidFill>
                <a:schemeClr val="tx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8" name="Google Shape;81;p6">
            <a:extLst>
              <a:ext uri="{FF2B5EF4-FFF2-40B4-BE49-F238E27FC236}">
                <a16:creationId xmlns:a16="http://schemas.microsoft.com/office/drawing/2014/main" id="{B454CEA0-3C37-75DA-32C4-F7D1EA72DC09}"/>
              </a:ext>
            </a:extLst>
          </p:cNvPr>
          <p:cNvSpPr txBox="1"/>
          <p:nvPr/>
        </p:nvSpPr>
        <p:spPr>
          <a:xfrm>
            <a:off x="528290" y="938158"/>
            <a:ext cx="25128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+mj-ea"/>
                <a:ea typeface="+mj-ea"/>
                <a:sym typeface="Malgun Gothic"/>
              </a:rPr>
              <a:t>링크</a:t>
            </a:r>
            <a:endParaRPr sz="2400" dirty="0">
              <a:latin typeface="+mj-ea"/>
              <a:ea typeface="+mj-e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6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라이선스 주문</a:t>
            </a:r>
            <a:r>
              <a:rPr lang="en-US" altLang="ko-KR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, </a:t>
            </a:r>
            <a:r>
              <a:rPr lang="ko-KR" altLang="en-US" sz="1050" u="sng" dirty="0">
                <a:latin typeface="+mj-ea"/>
                <a:ea typeface="+mj-ea"/>
                <a:cs typeface="Malgun Gothic"/>
                <a:sym typeface="Malgun Gothic"/>
                <a:hlinkClick r:id="rId7"/>
              </a:rPr>
              <a:t>관리 웹 깃허브</a:t>
            </a:r>
            <a:endParaRPr lang="en-US" altLang="ko-KR" sz="1050" b="0" i="0" u="sng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  <a:hlinkClick r:id="rId6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4AA1B-E3B7-5A40-ABC9-3922E5F419C6}"/>
              </a:ext>
            </a:extLst>
          </p:cNvPr>
          <p:cNvSpPr txBox="1"/>
          <p:nvPr/>
        </p:nvSpPr>
        <p:spPr>
          <a:xfrm>
            <a:off x="279286" y="4184471"/>
            <a:ext cx="2936683" cy="2508379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수행 업무</a:t>
            </a:r>
            <a:endParaRPr lang="en-US" altLang="ko-KR" b="1" i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홈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라이센스 주문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라이센스 관리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어드민 페이지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Spring Security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JWT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이용한 인증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인가 서비스 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Pagination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을 이용한 라이센스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유저 관련 </a:t>
            </a: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CRUD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구현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AWS EC2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클라우드 서버에 서비스 배포</a:t>
            </a:r>
            <a:endParaRPr lang="en-US" altLang="ko-KR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999999"/>
              </a:solidFill>
              <a:effectLst/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Sentry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+mj-ea"/>
                <a:ea typeface="+mj-ea"/>
              </a:rPr>
              <a:t>를 통한 서버 모니터링 및 유지보수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AF235-2A8F-59FE-1F64-E1E4F4373322}"/>
              </a:ext>
            </a:extLst>
          </p:cNvPr>
          <p:cNvSpPr txBox="1"/>
          <p:nvPr/>
        </p:nvSpPr>
        <p:spPr>
          <a:xfrm>
            <a:off x="279286" y="3476625"/>
            <a:ext cx="2936683" cy="477054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구성원</a:t>
            </a:r>
            <a:endParaRPr lang="en-US" altLang="ko-KR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풀스택 </a:t>
            </a: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644732-E607-4D93-CEE1-351576E578FA}"/>
              </a:ext>
            </a:extLst>
          </p:cNvPr>
          <p:cNvSpPr txBox="1"/>
          <p:nvPr/>
        </p:nvSpPr>
        <p:spPr>
          <a:xfrm>
            <a:off x="3711656" y="1885168"/>
            <a:ext cx="677411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솔리드아이티의 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솔루션 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‘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스피드웍스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＇</a:t>
            </a:r>
            <a:r>
              <a:rPr lang="ko-KR" altLang="en-US" sz="1100" dirty="0">
                <a:solidFill>
                  <a:srgbClr val="7F7F7F"/>
                </a:solidFill>
                <a:latin typeface="+mj-ea"/>
                <a:ea typeface="+mj-ea"/>
              </a:rPr>
              <a:t>의</a:t>
            </a:r>
            <a:r>
              <a:rPr lang="en-US" altLang="ko-KR" sz="1100" dirty="0">
                <a:solidFill>
                  <a:srgbClr val="7F7F7F"/>
                </a:solidFill>
                <a:latin typeface="+mj-ea"/>
                <a:ea typeface="+mj-ea"/>
              </a:rPr>
              <a:t> 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라이선스 발급</a:t>
            </a:r>
            <a:r>
              <a:rPr lang="en-US" altLang="ko-KR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0" i="0" dirty="0">
                <a:solidFill>
                  <a:srgbClr val="7F7F7F"/>
                </a:solidFill>
                <a:effectLst/>
                <a:latin typeface="+mj-ea"/>
                <a:ea typeface="+mj-ea"/>
              </a:rPr>
              <a:t>관리 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2429435" y="1354880"/>
            <a:ext cx="7333130" cy="39803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15900" dir="2700000" algn="tl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199" name="Google Shape;199;p12"/>
          <p:cNvCxnSpPr>
            <a:cxnSpLocks/>
          </p:cNvCxnSpPr>
          <p:nvPr/>
        </p:nvCxnSpPr>
        <p:spPr>
          <a:xfrm>
            <a:off x="4919472" y="3467400"/>
            <a:ext cx="2281428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Google Shape;200;p12"/>
          <p:cNvSpPr/>
          <p:nvPr/>
        </p:nvSpPr>
        <p:spPr>
          <a:xfrm>
            <a:off x="4534660" y="3512396"/>
            <a:ext cx="41321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개발자</a:t>
            </a:r>
            <a:r>
              <a:rPr lang="ko-KR" sz="160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60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심재철</a:t>
            </a:r>
            <a:endParaRPr sz="1600" i="0" u="none" strike="noStrike" cap="none" dirty="0">
              <a:solidFill>
                <a:srgbClr val="3F3F3F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5219284" y="3512396"/>
            <a:ext cx="16626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202" name="Google Shape;202;p12"/>
          <p:cNvCxnSpPr/>
          <p:nvPr/>
        </p:nvCxnSpPr>
        <p:spPr>
          <a:xfrm flipH="1">
            <a:off x="2563905" y="1513266"/>
            <a:ext cx="879586" cy="879586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12"/>
          <p:cNvCxnSpPr/>
          <p:nvPr/>
        </p:nvCxnSpPr>
        <p:spPr>
          <a:xfrm flipH="1">
            <a:off x="8748509" y="4357530"/>
            <a:ext cx="879586" cy="879586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4" name="Google Shape;204;p12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205" name="Google Shape;205;p12"/>
            <p:cNvCxnSpPr/>
            <p:nvPr/>
          </p:nvCxnSpPr>
          <p:spPr>
            <a:xfrm>
              <a:off x="3899646" y="0"/>
              <a:ext cx="0" cy="12909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06" name="Google Shape;206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12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08" name="Google Shape;208;p12"/>
            <p:cNvCxnSpPr/>
            <p:nvPr/>
          </p:nvCxnSpPr>
          <p:spPr>
            <a:xfrm>
              <a:off x="3899646" y="0"/>
              <a:ext cx="0" cy="1290918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09" name="Google Shape;20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4030596" y="2787345"/>
            <a:ext cx="41321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감사합니다</a:t>
            </a:r>
            <a:endParaRPr sz="3600" b="0" i="0" u="none" strike="noStrike" cap="none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528</Words>
  <Application>Microsoft Office PowerPoint</Application>
  <PresentationFormat>와이드스크린</PresentationFormat>
  <Paragraphs>148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Ultra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심재철</dc:creator>
  <cp:lastModifiedBy>재철 심</cp:lastModifiedBy>
  <cp:revision>7</cp:revision>
  <dcterms:modified xsi:type="dcterms:W3CDTF">2024-04-08T06:25:52Z</dcterms:modified>
</cp:coreProperties>
</file>